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859" r:id="rId2"/>
    <p:sldId id="1143" r:id="rId3"/>
    <p:sldId id="1139" r:id="rId4"/>
    <p:sldId id="1158" r:id="rId5"/>
    <p:sldId id="1159" r:id="rId6"/>
    <p:sldId id="1160" r:id="rId7"/>
    <p:sldId id="1140" r:id="rId8"/>
    <p:sldId id="1141" r:id="rId9"/>
    <p:sldId id="1155" r:id="rId10"/>
    <p:sldId id="1156" r:id="rId11"/>
    <p:sldId id="1161" r:id="rId12"/>
    <p:sldId id="1162" r:id="rId13"/>
    <p:sldId id="1163" r:id="rId14"/>
    <p:sldId id="1145" r:id="rId15"/>
    <p:sldId id="1146" r:id="rId16"/>
    <p:sldId id="1164" r:id="rId17"/>
    <p:sldId id="1152" r:id="rId18"/>
    <p:sldId id="1150" r:id="rId19"/>
    <p:sldId id="1151" r:id="rId20"/>
    <p:sldId id="1165" r:id="rId21"/>
    <p:sldId id="1157"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988840"/>
            <a:ext cx="11523345" cy="82541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36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第七单元  两次世界大战</a:t>
            </a:r>
            <a:r>
              <a:rPr lang="zh-CN" altLang="en-US" sz="36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、十月革命</a:t>
            </a:r>
            <a:r>
              <a:rPr lang="zh-CN" altLang="en-US" sz="36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与国际秩序的演变</a:t>
            </a:r>
          </a:p>
        </p:txBody>
      </p:sp>
      <p:sp>
        <p:nvSpPr>
          <p:cNvPr id="7" name="文本框 6"/>
          <p:cNvSpPr txBox="1"/>
          <p:nvPr/>
        </p:nvSpPr>
        <p:spPr>
          <a:xfrm>
            <a:off x="334327" y="3115491"/>
            <a:ext cx="11523345" cy="90653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000" b="0" dirty="0">
                <a:solidFill>
                  <a:srgbClr val="000000"/>
                </a:solidFill>
                <a:latin typeface="+mj-lt"/>
                <a:ea typeface="微软雅黑" panose="020B0503020204020204" pitchFamily="34" charset="-122"/>
                <a:cs typeface="微软雅黑" panose="020B0503020204020204" pitchFamily="34" charset="-122"/>
              </a:rPr>
              <a:t>17</a:t>
            </a:r>
            <a:r>
              <a:rPr lang="zh-CN" altLang="en-US" sz="4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第二次世界大战</a:t>
            </a: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与战后国际秩序的形成</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a:lnSpc>
                <a:spcPct val="140000"/>
              </a:lnSpc>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战后</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国际秩序的建立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雅尔塔体系建立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）建立：第二次世界大战中后期，反法西斯同盟国的首脑相继在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开罗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、德黑兰、雅尔塔和波茨坦等地召开会议，缔结了一系列条约和协定，建立了战后国际秩序，史称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雅尔塔体系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重新确定欧亚国家的版图，德国由美、苏、英、法分区占领，日本由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美国</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单独</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日本领土限制在四个岛屿及若干小岛，退出第一次世界大战以来在太平洋区域所占的一切岛屿以及日本窃取于中国的领土，如东北地区、台湾及其附属岛屿、澎湖群岛等归还</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中国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承认朝鲜最终独立。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审判战犯，肃清法西斯主义和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军国主义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对德、日、意的殖民地及国联的委任统治地实行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托管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，原则上承认被压迫民族的独立权利。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美、苏、英划分势力范围。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联合国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积极：雅尔塔体系以建立和维护世界和平为主要目标，提倡不同社会制度国家之间的共处与合作。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pPr>
            <a:r>
              <a:rPr lang="en-US" altLang="zh-CN" b="1" dirty="0">
                <a:solidFill>
                  <a:srgbClr val="000000"/>
                </a:solidFill>
                <a:latin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消极：雅尔塔体系是大国相互妥协的产物，带有明显的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强权政治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色彩，严重损害了一些国家的利益。</a:t>
            </a:r>
            <a:endParaRPr lang="zh-CN" altLang="en-US" dirty="0"/>
          </a:p>
        </p:txBody>
      </p:sp>
    </p:spTree>
    <p:extLst>
      <p:ext uri="{BB962C8B-B14F-4D97-AF65-F5344CB8AC3E}">
        <p14:creationId xmlns:p14="http://schemas.microsoft.com/office/powerpoint/2010/main" val="6731609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联合国成立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主权国家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组成的国际组织。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）宗旨：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维护国际和平与安全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，加强国际合作，促进全球经济社会发展。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）原则：将制裁侵略的权力集中于安理会，实行形成实质性事项的决议需要五个常任理事国一致同意的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大国一致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体现了第二次世界大战后的国际政治秩序。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五个常任理事国的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大国一致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原则，使和平解决争端和制裁侵略具有更强的可操作性。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93158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0857"/>
            <a:ext cx="11485848" cy="2792239"/>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国际格局变化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）国际力量对比变化：欧洲在第二次世界大战中遭受致命打击，各国的国力受到严重消耗。与欧洲衰落形成巨大反差的是美国和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苏联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空前强大。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）国际格局中心转移：第二次世界大战的结束成为国际格局从欧洲中心走向</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美苏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对峙的两极格局的真正转折点。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63309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凡尔赛</a:t>
            </a:r>
            <a:r>
              <a:rPr lang="zh-CN"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华盛顿体系与雅尔塔体系的异同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都是在世界大战破坏了原有世界体系的基础上建立的。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）都通过一系列会议确立了基本原则，建立了各主要国家重新瓜分世界和划分势力范围的国际体系。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）都是大国意志的体现，其形成体现了大战前后各大国力量对比的消长变化，打上了大国强权的烙印。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）都随着主要国家主导力量的消失而走向瓦解。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7" name="疑难点.eps" descr="id:2147492809;FounderCES"/>
          <p:cNvPicPr/>
          <p:nvPr/>
        </p:nvPicPr>
        <p:blipFill>
          <a:blip r:embed="rId3"/>
          <a:stretch>
            <a:fillRect/>
          </a:stretch>
        </p:blipFill>
        <p:spPr>
          <a:xfrm>
            <a:off x="478582" y="1628244"/>
            <a:ext cx="1101090" cy="359410"/>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）凡尔赛—华盛顿体系体现了英、法、美等多个帝国主义大国的意志，而雅尔塔体系体现了美苏两国的意志。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）凡尔赛—华盛顿体系调整了帝国主义国家之间的关系，而雅尔塔体系则是帝国主义大国与社会主义大国的暂时妥协。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）凡尔赛—华盛顿体系是以欧洲为中心的传统的国际关系格局，而雅尔塔体系则超出了欧洲的范围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dist">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）凡尔赛—华盛顿体系建立在战胜国对战败国掠夺的基础上，必然会随着德国的崛起而瓦解，而雅尔塔体系则是两个战胜国之间的妥协，必然随着一方的解体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瓦解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）凡尔赛—华盛顿体系的主要矛盾是战胜国与战败国及战胜国之间分赃不均的矛盾，而雅尔塔体系的主要矛盾则是两种不同社会制度之间的矛盾。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）维系凡尔赛—华盛顿体系的国际组织是国际联盟，维系雅尔塔体系的国际组织是联合国。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62445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0238" algn="l"/>
                <a:tab pos="5561013"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1934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月，法、英、意、波、捷、中等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个国联成员国联名致电苏联政府，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邀请苏联参加国联并实行宝贵的合作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。随后国联全体大会以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票赞成、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票反对、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票弃权的结果同意苏联加入并担任理事会常任理事国。苏联加入国联的背景是（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6101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西方意识形态观念的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淡化</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国际法西斯主义的威胁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6101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应对世界经济危机的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《慕尼黑协定》的签订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0102;FounderCES"/>
          <p:cNvPicPr/>
          <p:nvPr/>
        </p:nvPicPr>
        <p:blipFill>
          <a:blip r:embed="rId2"/>
          <a:stretch>
            <a:fillRect/>
          </a:stretch>
        </p:blipFill>
        <p:spPr>
          <a:xfrm>
            <a:off x="478582" y="4245417"/>
            <a:ext cx="807720" cy="287655"/>
          </a:xfrm>
          <a:prstGeom prst="rect">
            <a:avLst/>
          </a:prstGeom>
        </p:spPr>
      </p:pic>
      <p:pic>
        <p:nvPicPr>
          <p:cNvPr id="7" name="24解析.eps" descr="id:2147490109;FounderCES"/>
          <p:cNvPicPr/>
          <p:nvPr/>
        </p:nvPicPr>
        <p:blipFill>
          <a:blip r:embed="rId3"/>
          <a:stretch>
            <a:fillRect/>
          </a:stretch>
        </p:blipFill>
        <p:spPr>
          <a:xfrm>
            <a:off x="478582" y="4769159"/>
            <a:ext cx="807720" cy="287655"/>
          </a:xfrm>
          <a:prstGeom prst="rect">
            <a:avLst/>
          </a:prstGeom>
        </p:spPr>
      </p:pic>
      <p:pic>
        <p:nvPicPr>
          <p:cNvPr id="8" name="24典例.eps" descr="id:2147492816;FounderCES"/>
          <p:cNvPicPr/>
          <p:nvPr/>
        </p:nvPicPr>
        <p:blipFill>
          <a:blip r:embed="rId4"/>
          <a:stretch>
            <a:fillRect/>
          </a:stretch>
        </p:blipFill>
        <p:spPr>
          <a:xfrm>
            <a:off x="622598" y="908720"/>
            <a:ext cx="889635" cy="359410"/>
          </a:xfrm>
          <a:prstGeom prst="rect">
            <a:avLst/>
          </a:prstGeom>
        </p:spPr>
      </p:pic>
      <p:sp>
        <p:nvSpPr>
          <p:cNvPr id="9" name="矩形 8"/>
          <p:cNvSpPr/>
          <p:nvPr/>
        </p:nvSpPr>
        <p:spPr>
          <a:xfrm>
            <a:off x="1525300" y="4158411"/>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
        <p:nvSpPr>
          <p:cNvPr id="10" name="内容占位符 1"/>
          <p:cNvSpPr txBox="1">
            <a:spLocks/>
          </p:cNvSpPr>
          <p:nvPr/>
        </p:nvSpPr>
        <p:spPr bwMode="auto">
          <a:xfrm>
            <a:off x="360854" y="457173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结合所学知识可知，</a:t>
            </a:r>
            <a:r>
              <a:rPr lang="en-US" altLang="zh-CN" b="1" dirty="0" smtClean="0">
                <a:solidFill>
                  <a:srgbClr val="000000"/>
                </a:solidFill>
                <a:latin typeface="Times New Roman" panose="02020603050405020304" pitchFamily="18" charset="0"/>
                <a:ea typeface="宋体" panose="02010600030101010101" pitchFamily="2" charset="-122"/>
              </a:rPr>
              <a:t>1933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年，由于德国和日本退出了国联，国联的形象严重受损，在国际上的影响力也下降。因此，英法想要苏联加入国联并担任常任理事国的席位，以此来增强国联的实力，应对法西斯主义的威胁。故选</a:t>
            </a:r>
            <a:r>
              <a:rPr lang="en-US" altLang="zh-CN" b="1" dirty="0" smtClean="0">
                <a:solidFill>
                  <a:srgbClr val="000000"/>
                </a:solidFill>
                <a:latin typeface="Times New Roman" panose="02020603050405020304" pitchFamily="18" charset="0"/>
                <a:ea typeface="宋体" panose="02010600030101010101" pitchFamily="2" charset="-122"/>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第二次世界大战法西斯战败的原因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中国是一个贫穷落后的国家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尤其是在反法西斯国家遭受重挫之时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敢于独自同日本法西斯抗争达十四年之久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可以说是二战史上的一个奇迹。更重要的是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中国抗日战场的开辟和持久抗战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在第二次世界大战的局部战争时期和全面爆发时期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对遭受侵略的各国给予了宝贵的支持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有利于这些国家重组力量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渡过难关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扭转战局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从战略防御转换到战略反攻。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摘编自胡德坤《中国抗战推动了第二次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世界大战走向胜利的历史进程》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签字国政府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深信完全战胜它们的敌国对于保卫生命、自由、独立和宗教自由并对于保全其本国和其他各国的人权和正义非常重要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它们现在正对力图征服世界的野蛮和残暴的力量从事共同的斗争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兹宣告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每一政府各自保证对与各该政府作战的三国同盟成员国及其附从者使用其全部资源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不论军事的或经济的。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每一政府各自保证与本宣言签字国政府合作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并不与敌人缔结单独停战协定或和约。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《联合国家宣言》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4454233"/>
          </a:xfrm>
        </p:spPr>
        <p:txBody>
          <a:bodyPr/>
          <a:lstStyle/>
          <a:p>
            <a:pPr>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法西斯主义</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与亚欧战争策源地的形成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法西斯运动的开始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）意大利：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墨索里尼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成立的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战斗的意大利法西斯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，是世界上第一个法西斯主义政党，后更名为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国家法西斯党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年，墨索里尼建立了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法西斯政权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年，德意志工人党改名为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民族社会主义德意志工人党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纳粹党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，是德国法西斯运动的开始。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年，冈村宁次、东条英机等日本军人订立密约，是日本</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军部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法西斯运动的开始。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日本在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年完全被摧毁了。尼米兹海军上将始终认为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美国海军的绝对优势使胜利得以实现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而且只要有海军的优势就足以获胜。苏联的观点认为红军的参战是决定性的因素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即使没有原子弹也是这样。看来是所有这些因素综合在一起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才把日本一步步引向失败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然后又使失败突然来到。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摘编自《第二次世界大战》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555378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2098987"/>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从中国抗日战争对世界反法西斯战争的贡献的角度认识第二次世界大战，指出中国抗战为世界反法西斯战争胜利作出了重大贡献，在二战的关键时刻发挥了世界性作用。史料二叙述了《联合国家宣言》的内容，指出了签署该宣言的主要目的，体现了反法西斯国家团结一致、共同抵抗法西斯侵略的决心和毅力。史料三主要分析了日本战败的原因，即美国海军的绝对优势、苏联红军出兵中国东北、美国投放原子弹等综合因素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1546987"/>
            <a:ext cx="95730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通过史料，了解反法西斯战争胜利的原因。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1000283"/>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历史解释、史料实证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138819"/>
            <a:ext cx="1186180" cy="359410"/>
          </a:xfrm>
          <a:prstGeom prst="rect">
            <a:avLst/>
          </a:prstGeom>
        </p:spPr>
      </p:pic>
      <p:pic>
        <p:nvPicPr>
          <p:cNvPr id="5" name="选材意图.eps" descr="id:2147490172;FounderCES"/>
          <p:cNvPicPr/>
          <p:nvPr/>
        </p:nvPicPr>
        <p:blipFill>
          <a:blip r:embed="rId3"/>
          <a:stretch>
            <a:fillRect/>
          </a:stretch>
        </p:blipFill>
        <p:spPr>
          <a:xfrm>
            <a:off x="1087434" y="1691187"/>
            <a:ext cx="1186180" cy="359410"/>
          </a:xfrm>
          <a:prstGeom prst="rect">
            <a:avLst/>
          </a:prstGeom>
        </p:spPr>
      </p:pic>
      <p:pic>
        <p:nvPicPr>
          <p:cNvPr id="7" name="史料解读.eps" descr="id:2147490179;FounderCES"/>
          <p:cNvPicPr/>
          <p:nvPr/>
        </p:nvPicPr>
        <p:blipFill>
          <a:blip r:embed="rId4"/>
          <a:stretch>
            <a:fillRect/>
          </a:stretch>
        </p:blipFill>
        <p:spPr>
          <a:xfrm>
            <a:off x="1080570" y="2243003"/>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法西斯主义的基本特征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：以极端民族主义为基本特征，反对自由主义和共产主义，主张对内实行恐怖独裁统治，对外侵略扩张，发动战争，争霸世界。面对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年的经济大危机，法西斯分子鼓吹通过战争寻找出路。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亚洲、欧洲战争策源地的形成过程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）日本军事法西斯专政建立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背景：经济大危机重创日本经济。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年，日本军队发动九一八事变，侵占中国东北。</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1936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年，日本建立军事法西斯专政，以扩大对外侵略为基本国策。第二次世界大战的亚洲战争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策源地</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）德国法西斯独裁统治建立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经济大危机使德国本来就十分脆弱的经济落入低谷，社会各阶层普遍对政府失去信任，法西斯势力迅速发展。纳粹党利用民众对《凡尔赛条约》的强烈不满，煽动民族复仇主义，种族狂热和对外扩张得到了广泛支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年，纳粹党攫取德国政权，建立法西斯独裁统治，积极扩军备战。第二次世界大战的欧洲战争策源地形成。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）轴心国的形成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年，意大利入侵埃塞俄比亚。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年，意大利和德国结成</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轴心国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64219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6823"/>
            <a:ext cx="11485848" cy="2238241"/>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）慕尼黑阴谋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年，德国吞并奥地利，并对捷克斯洛伐克提出领土要求。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英法实行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绥靖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政策，与德意签订《慕尼黑协定》，把苏台德等地区割让给德国，更加助长了法西斯国家的侵略野心。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17432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30365"/>
            <a:ext cx="11485848" cy="3554819"/>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经济大危机后各国的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YDX17.eps" descr="id:2147492774;FounderCES"/>
          <p:cNvPicPr/>
          <p:nvPr/>
        </p:nvPicPr>
        <p:blipFill>
          <a:blip r:embed="rId2"/>
          <a:stretch>
            <a:fillRect/>
          </a:stretch>
        </p:blipFill>
        <p:spPr>
          <a:xfrm>
            <a:off x="3502918" y="2341037"/>
            <a:ext cx="4945038" cy="2540610"/>
          </a:xfrm>
          <a:prstGeom prst="rect">
            <a:avLst/>
          </a:prstGeom>
        </p:spPr>
      </p:pic>
      <p:pic>
        <p:nvPicPr>
          <p:cNvPr id="4" name="24构图解史.eps" descr="id:2147492767;FounderCES"/>
          <p:cNvPicPr/>
          <p:nvPr/>
        </p:nvPicPr>
        <p:blipFill>
          <a:blip r:embed="rId3"/>
          <a:stretch>
            <a:fillRect/>
          </a:stretch>
        </p:blipFill>
        <p:spPr>
          <a:xfrm>
            <a:off x="478582" y="1684710"/>
            <a:ext cx="1635760" cy="359410"/>
          </a:xfrm>
          <a:prstGeom prst="rect">
            <a:avLst/>
          </a:prstGeom>
        </p:spPr>
      </p:pic>
    </p:spTree>
    <p:extLst>
      <p:ext uri="{BB962C8B-B14F-4D97-AF65-F5344CB8AC3E}">
        <p14:creationId xmlns:p14="http://schemas.microsoft.com/office/powerpoint/2010/main" val="42584237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第二次世界大战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：第二次世界大战经历了从局部战争逐渐发展到全球战争的过程。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爆发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年，日本制造</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九一八事变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，发动了侵华战争，拉开了第二次世界大战的序幕。中国人民开始局部抗战。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日，日本制造七七事变，发动了全面侵华战争，中国开始全民族抗战，这也成为第二次世界大战在亚洲爆发的标志。中国战场成为对日本法西斯持久作战的东方主战场。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月，德国以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闪击战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突袭</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波兰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，英法被迫对德宣战，第二次世界大战全面爆发。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）德国迅速占领欧洲大部分地区，法国败降，英国坚持抵抗。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扩大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月，德国入侵</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苏联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，苏联战场成为抵抗纳粹德国的主战场。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月，日本挑起太平洋战争，美国对日宣战，第二次世界大战发展到全球阶段。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月，以美、英、苏、中为首的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个国家签署《</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联合国家宣言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》，建立世界反法西斯同盟。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胜利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日，德国投降，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日本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签署无条件投降书，第二次世界大战结束。中国抗战为赢得世界反法西斯战争的胜利作出了不可磨灭的重大贡献。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英美由反苏到与苏联结成反法西斯同盟的原因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英、美、苏虽仍存在社会制度和意识形态的矛盾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但法西斯的疯狂侵略已严重威胁到英美的利益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社会制度和意识形态矛盾暂时下降为次要矛盾。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苏联参战后成为抗击德国法西斯的中坚力量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法西斯成为英、美、苏共同的敌人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从根本上说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英、美、苏结成同盟是维护国家自身利益的需要。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特别提醒.eps" descr="id:2147492788;FounderCES"/>
          <p:cNvPicPr/>
          <p:nvPr/>
        </p:nvPicPr>
        <p:blipFill>
          <a:blip r:embed="rId2"/>
          <a:stretch>
            <a:fillRect/>
          </a:stretch>
        </p:blipFill>
        <p:spPr>
          <a:xfrm>
            <a:off x="478582" y="1807473"/>
            <a:ext cx="1641475" cy="359410"/>
          </a:xfrm>
          <a:prstGeom prst="rect">
            <a:avLst/>
          </a:prstGeom>
        </p:spPr>
      </p:pic>
    </p:spTree>
    <p:extLst>
      <p:ext uri="{BB962C8B-B14F-4D97-AF65-F5344CB8AC3E}">
        <p14:creationId xmlns:p14="http://schemas.microsoft.com/office/powerpoint/2010/main" val="336155480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1470</TotalTime>
  <Words>1774</Words>
  <Application>Microsoft Office PowerPoint</Application>
  <PresentationFormat>自定义</PresentationFormat>
  <Paragraphs>106</Paragraphs>
  <Slides>21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21</vt:i4>
      </vt:variant>
    </vt:vector>
  </HeadingPairs>
  <TitlesOfParts>
    <vt:vector size="30"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447</cp:revision>
  <dcterms:created xsi:type="dcterms:W3CDTF">2020-11-06T05:24:00Z</dcterms:created>
  <dcterms:modified xsi:type="dcterms:W3CDTF">2025-10-11T16:22:10Z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